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3" r:id="rId5"/>
    <p:sldId id="327" r:id="rId6"/>
    <p:sldId id="270" r:id="rId7"/>
    <p:sldId id="283" r:id="rId8"/>
    <p:sldId id="329" r:id="rId9"/>
    <p:sldId id="285" r:id="rId10"/>
    <p:sldId id="286" r:id="rId11"/>
    <p:sldId id="298" r:id="rId12"/>
    <p:sldId id="297" r:id="rId13"/>
    <p:sldId id="300" r:id="rId14"/>
    <p:sldId id="304" r:id="rId15"/>
    <p:sldId id="334" r:id="rId16"/>
    <p:sldId id="330" r:id="rId17"/>
    <p:sldId id="305" r:id="rId18"/>
    <p:sldId id="336" r:id="rId19"/>
    <p:sldId id="271" r:id="rId20"/>
    <p:sldId id="272" r:id="rId21"/>
    <p:sldId id="335" r:id="rId22"/>
    <p:sldId id="274" r:id="rId23"/>
    <p:sldId id="275" r:id="rId24"/>
    <p:sldId id="276" r:id="rId25"/>
    <p:sldId id="282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306" r:id="rId36"/>
    <p:sldId id="307" r:id="rId37"/>
    <p:sldId id="326" r:id="rId38"/>
    <p:sldId id="308" r:id="rId39"/>
    <p:sldId id="309" r:id="rId40"/>
    <p:sldId id="310" r:id="rId41"/>
    <p:sldId id="311" r:id="rId42"/>
    <p:sldId id="314" r:id="rId43"/>
    <p:sldId id="277" r:id="rId44"/>
    <p:sldId id="315" r:id="rId45"/>
    <p:sldId id="280" r:id="rId46"/>
    <p:sldId id="281" r:id="rId47"/>
    <p:sldId id="312" r:id="rId48"/>
    <p:sldId id="316" r:id="rId49"/>
    <p:sldId id="317" r:id="rId50"/>
    <p:sldId id="319" r:id="rId51"/>
    <p:sldId id="320" r:id="rId52"/>
    <p:sldId id="322" r:id="rId53"/>
    <p:sldId id="337" r:id="rId54"/>
    <p:sldId id="323" r:id="rId55"/>
    <p:sldId id="325" r:id="rId56"/>
  </p:sldIdLst>
  <p:sldSz cx="9144000" cy="6858000" type="screen4x3"/>
  <p:notesSz cx="6858000" cy="9144000"/>
  <p:embeddedFontLst>
    <p:embeddedFont>
      <p:font typeface="Cabin" panose="020B0803050202020004" pitchFamily="34" charset="0"/>
      <p:regular r:id="rId57"/>
      <p:bold r:id="rId58"/>
      <p:italic r:id="rId59"/>
      <p:boldItalic r:id="rId60"/>
    </p:embeddedFont>
    <p:embeddedFont>
      <p:font typeface="Segoe UI" panose="020B0502040204020203" pitchFamily="34" charset="0"/>
      <p:regular r:id="rId61"/>
      <p:bold r:id="rId62"/>
      <p:italic r:id="rId63"/>
      <p:boldItalic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microsoft.com/office/2007/relationships/hdphoto" Target="../media/hdphoto4.wdp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microsoft.com/office/2007/relationships/hdphoto" Target="../media/hdphoto6.wdp"/><Relationship Id="rId10" Type="http://schemas.openxmlformats.org/officeDocument/2006/relationships/image" Target="../media/image43.emf"/><Relationship Id="rId4" Type="http://schemas.openxmlformats.org/officeDocument/2006/relationships/image" Target="../media/image40.png"/><Relationship Id="rId9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51.png"/><Relationship Id="rId4" Type="http://schemas.microsoft.com/office/2007/relationships/hdphoto" Target="../media/hdphoto9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</a:t>
            </a:r>
            <a:r>
              <a:rPr lang="en-US" dirty="0" smtClean="0"/>
              <a:t>mice.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dexamethasone-induced muscle atrophy, testosterone’s </a:t>
            </a:r>
            <a:r>
              <a:rPr lang="en-US" dirty="0"/>
              <a:t>myoprotective action </a:t>
            </a:r>
            <a:r>
              <a:rPr lang="en-US" dirty="0" smtClean="0"/>
              <a:t>includes </a:t>
            </a:r>
            <a:r>
              <a:rPr lang="en-US" dirty="0" smtClean="0"/>
              <a:t>an anti-catabolic component.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Glucocorticoids’ transcriptional </a:t>
            </a:r>
            <a:r>
              <a:rPr lang="en-US" dirty="0"/>
              <a:t>effect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</a:t>
            </a:r>
            <a:r>
              <a:rPr lang="en-US" dirty="0" smtClean="0"/>
              <a:t>signaling desensitization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p85.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  <p:sp>
        <p:nvSpPr>
          <p:cNvPr id="3" name="Lightning Bolt 2"/>
          <p:cNvSpPr/>
          <p:nvPr/>
        </p:nvSpPr>
        <p:spPr>
          <a:xfrm>
            <a:off x="1259214" y="2635551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2022567" y="2286967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Results of </a:t>
            </a:r>
            <a:r>
              <a:rPr lang="en-US" dirty="0" smtClean="0"/>
              <a:t>Akt desensitization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896357" y="3205165"/>
            <a:ext cx="481148" cy="493486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Even more Foxo activation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3" y="1952215"/>
            <a:ext cx="4525513" cy="3292797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721724" y="5454651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desensitization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7" y="2229826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7351" y="528567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2295525" y="3207544"/>
            <a:ext cx="304800" cy="719137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607594" y="3779044"/>
            <a:ext cx="314326" cy="364943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295525" y="3926681"/>
            <a:ext cx="1312070" cy="217306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600325" y="3207544"/>
            <a:ext cx="1321595" cy="554832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75" y="2007704"/>
            <a:ext cx="4068808" cy="3779268"/>
          </a:xfrm>
        </p:spPr>
      </p:pic>
      <p:sp>
        <p:nvSpPr>
          <p:cNvPr id="12" name="Rectangle 11"/>
          <p:cNvSpPr/>
          <p:nvPr/>
        </p:nvSpPr>
        <p:spPr>
          <a:xfrm>
            <a:off x="5330352" y="5786972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909249" y="5274525"/>
            <a:ext cx="1215576" cy="34978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7517038" y="4543721"/>
            <a:ext cx="1149337" cy="229384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1" y="6211669"/>
            <a:ext cx="9110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 smtClean="0">
                <a:latin typeface="+mn-lt"/>
              </a:rPr>
              <a:t>Also seen with IGF-I.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101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ct val="0"/>
              </a:spcBef>
            </a:pPr>
            <a:r>
              <a:rPr lang="en-US" altLang="en-US" sz="1800" dirty="0" smtClean="0">
                <a:latin typeface="+mn-lt"/>
              </a:rPr>
              <a:t>Dexa effect is easy to miss.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528" y="239615"/>
            <a:ext cx="7886700" cy="1325563"/>
          </a:xfrm>
        </p:spPr>
        <p:txBody>
          <a:bodyPr/>
          <a:lstStyle/>
          <a:p>
            <a:r>
              <a:rPr lang="en-US" dirty="0" smtClean="0"/>
              <a:t>Foxo as mediators of </a:t>
            </a:r>
            <a:r>
              <a:rPr lang="en-US" dirty="0" smtClean="0"/>
              <a:t>testosterone muscle protection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  <a:p>
            <a:r>
              <a:rPr lang="en-US" dirty="0"/>
              <a:t>In dexamethasone-induced muscle atrophy, testosterone’s myoprotective action includes an anti-catabolic </a:t>
            </a:r>
            <a:r>
              <a:rPr lang="en-US" dirty="0" smtClean="0"/>
              <a:t>component.</a:t>
            </a:r>
          </a:p>
          <a:p>
            <a:r>
              <a:rPr lang="en-US" dirty="0" smtClean="0"/>
              <a:t>Testosterone’s </a:t>
            </a:r>
            <a:r>
              <a:rPr lang="en-US" dirty="0"/>
              <a:t>myoprotective action </a:t>
            </a:r>
            <a:r>
              <a:rPr lang="en-US" dirty="0" smtClean="0"/>
              <a:t>relies on inhibition of Foxo facilitated by restoration of IGF-I.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Mouse model</a:t>
            </a:r>
          </a:p>
          <a:p>
            <a:pPr lvl="1"/>
            <a:r>
              <a:rPr lang="en-US" dirty="0" smtClean="0"/>
              <a:t>Macroscopic changes</a:t>
            </a:r>
          </a:p>
          <a:p>
            <a:pPr lvl="1"/>
            <a:r>
              <a:rPr lang="en-US" dirty="0" smtClean="0"/>
              <a:t>Metabolic changes</a:t>
            </a:r>
          </a:p>
          <a:p>
            <a:pPr lvl="1"/>
            <a:r>
              <a:rPr lang="en-US" dirty="0" smtClean="0"/>
              <a:t>Molecular mediators</a:t>
            </a:r>
          </a:p>
          <a:p>
            <a:r>
              <a:rPr lang="en-US" dirty="0" smtClean="0"/>
              <a:t>Cell model</a:t>
            </a:r>
            <a:endParaRPr lang="en-US" dirty="0"/>
          </a:p>
          <a:p>
            <a:pPr lvl="1"/>
            <a:r>
              <a:rPr lang="en-US" dirty="0" smtClean="0"/>
              <a:t>Histological changes</a:t>
            </a:r>
            <a:endParaRPr lang="en-US" dirty="0"/>
          </a:p>
          <a:p>
            <a:pPr lvl="1"/>
            <a:r>
              <a:rPr lang="en-US" dirty="0"/>
              <a:t>Metabolic changes</a:t>
            </a:r>
          </a:p>
          <a:p>
            <a:pPr lvl="1"/>
            <a:r>
              <a:rPr lang="en-US" dirty="0"/>
              <a:t>Molecular </a:t>
            </a:r>
            <a:r>
              <a:rPr lang="en-US" dirty="0" smtClean="0"/>
              <a:t>effectors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Stress hormones working towards </a:t>
            </a:r>
            <a:r>
              <a:rPr lang="en-US" dirty="0"/>
              <a:t>hyperglycemia</a:t>
            </a:r>
          </a:p>
          <a:p>
            <a:r>
              <a:rPr lang="en-US" dirty="0" smtClean="0"/>
              <a:t>Abnormal increase </a:t>
            </a:r>
            <a:r>
              <a:rPr lang="en-US" dirty="0"/>
              <a:t>in Cushing’s syndrome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 smtClean="0"/>
              <a:t>Effects </a:t>
            </a:r>
            <a:r>
              <a:rPr lang="en-US" dirty="0" smtClean="0"/>
              <a:t>include</a:t>
            </a:r>
            <a:endParaRPr lang="en-US" dirty="0"/>
          </a:p>
          <a:p>
            <a:pPr lvl="1"/>
            <a:r>
              <a:rPr lang="en-US" dirty="0"/>
              <a:t>insulin </a:t>
            </a:r>
            <a:r>
              <a:rPr lang="en-US" dirty="0" smtClean="0"/>
              <a:t>resistance</a:t>
            </a:r>
            <a:endParaRPr lang="en-US" dirty="0" smtClean="0"/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muscle </a:t>
            </a:r>
            <a:r>
              <a:rPr lang="en-US" dirty="0" smtClean="0"/>
              <a:t>loss.</a:t>
            </a:r>
          </a:p>
          <a:p>
            <a:r>
              <a:rPr lang="en-US" dirty="0" smtClean="0"/>
              <a:t>Less specific glucocorticoids cause edema.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in vivo probe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 effects on body weight </a:t>
            </a:r>
            <a:r>
              <a:rPr lang="en-US" dirty="0" smtClean="0"/>
              <a:t>become </a:t>
            </a:r>
            <a:r>
              <a:rPr lang="en-US" dirty="0" smtClean="0"/>
              <a:t>evident when treated for longer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320698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Testosterone effects are more salient in longer-treated group.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736788" y="1655917"/>
            <a:ext cx="4407212" cy="233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ladder pattern of </a:t>
            </a:r>
            <a:r>
              <a:rPr lang="en-US" dirty="0" err="1" smtClean="0"/>
              <a:t>ubiquitinated</a:t>
            </a:r>
            <a:r>
              <a:rPr lang="en-US" dirty="0" smtClean="0"/>
              <a:t>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</a:p>
          <a:p>
            <a:r>
              <a:rPr lang="en-US" dirty="0"/>
              <a:t>Loss of volume, mass, </a:t>
            </a:r>
            <a:r>
              <a:rPr lang="en-US" dirty="0" smtClean="0"/>
              <a:t>force</a:t>
            </a:r>
            <a:endParaRPr lang="en-US" dirty="0"/>
          </a:p>
          <a:p>
            <a:r>
              <a:rPr lang="en-US" dirty="0" smtClean="0"/>
              <a:t>Electromyography </a:t>
            </a:r>
            <a:r>
              <a:rPr lang="en-US" dirty="0" smtClean="0"/>
              <a:t>demonstrates it is a my</a:t>
            </a:r>
            <a:r>
              <a:rPr lang="en-US" dirty="0" smtClean="0"/>
              <a:t>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urinary 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Lipidated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0400" y="1291771"/>
            <a:ext cx="4474204" cy="5428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Significant autophagy changes contrast with the phenotype.</a:t>
            </a:r>
          </a:p>
          <a:p>
            <a:r>
              <a:rPr lang="en-US" dirty="0" smtClean="0"/>
              <a:t>Calpains, protein synthesis changes are less correlated with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pushes the transcriptional lever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partly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estosterone partly reverses REDD1 upregulation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99454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641268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90566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522116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5887" y="1146629"/>
            <a:ext cx="4688114" cy="5342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17371" y="3847618"/>
            <a:ext cx="5331663" cy="2802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testosterone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</a:p>
          <a:p>
            <a:r>
              <a:rPr lang="en-US" dirty="0" smtClean="0"/>
              <a:t>Causes increase in protein synthesis and decrease in protein degradation.</a:t>
            </a:r>
            <a:endParaRPr lang="en-US" dirty="0"/>
          </a:p>
          <a:p>
            <a:r>
              <a:rPr lang="en-US" dirty="0" err="1" smtClean="0"/>
              <a:t>Hypercortisolism</a:t>
            </a:r>
            <a:r>
              <a:rPr lang="en-US" dirty="0" smtClean="0"/>
              <a:t> reduces testosterone.</a:t>
            </a:r>
          </a:p>
          <a:p>
            <a:r>
              <a:rPr lang="en-US" dirty="0" smtClean="0"/>
              <a:t>Anecdotal: was standard of care until 1980’s.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FDA warnings are not helping.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Foxo signals.</a:t>
            </a:r>
          </a:p>
          <a:p>
            <a:r>
              <a:rPr lang="en-US" dirty="0" smtClean="0"/>
              <a:t>Transcriptional mediators Klf15 and Foxo are altered by testosterone.</a:t>
            </a:r>
          </a:p>
          <a:p>
            <a:r>
              <a:rPr lang="en-US" dirty="0" smtClean="0"/>
              <a:t>REDD1 and IGF-I are partly restored by testosterone.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  <a:p>
            <a:r>
              <a:rPr lang="en-US" dirty="0"/>
              <a:t>In dexamethasone-induced muscle atrophy, testosterone’s myoprotective action includes an anti-catabolic component.</a:t>
            </a:r>
          </a:p>
          <a:p>
            <a:r>
              <a:rPr lang="en-US" dirty="0"/>
              <a:t>Testosterone’s myoprotective action relies on inhibition of Foxo facilitated by restoration of IGF-I.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>
                <a:cs typeface="Segoe UI" panose="020B0502040204020203" pitchFamily="34" charset="0"/>
              </a:rPr>
              <a:t>Dexa  is anabolic, pro-proliferative for the undifferentiated muscle </a:t>
            </a:r>
            <a:r>
              <a:rPr lang="en-GB" altLang="en-US" dirty="0" smtClean="0">
                <a:cs typeface="Segoe UI" panose="020B0502040204020203" pitchFamily="34" charset="0"/>
              </a:rPr>
              <a:t>cells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5903893"/>
            <a:ext cx="89777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studies discuss effect of the glucocorticoids or combination on proliferating or differentiating cells.</a:t>
            </a:r>
          </a:p>
        </p:txBody>
      </p:sp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in vitro models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R</a:t>
            </a:r>
            <a:r>
              <a:rPr lang="en-US" sz="2800" dirty="0" smtClean="0"/>
              <a:t>at cell studies brought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dexamethasone-induced proteolysis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constitutively active and dominant negative </a:t>
            </a:r>
            <a:r>
              <a:rPr lang="en-US" sz="2800" dirty="0" err="1" smtClean="0"/>
              <a:t>Foxo</a:t>
            </a:r>
            <a:r>
              <a:rPr lang="en-US" sz="2800" dirty="0" smtClean="0"/>
              <a:t> in IGF-I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LC3 accumulation.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Mouse cell studies are scarce.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71" y="368096"/>
            <a:ext cx="8262512" cy="1325563"/>
          </a:xfrm>
        </p:spPr>
        <p:txBody>
          <a:bodyPr/>
          <a:lstStyle/>
          <a:p>
            <a:r>
              <a:rPr lang="en-US" dirty="0" smtClean="0"/>
              <a:t>Novel computer-assisted analysis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36" y="3472958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3705935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44" y="188001"/>
            <a:ext cx="7886700" cy="1325563"/>
          </a:xfrm>
        </p:spPr>
        <p:txBody>
          <a:bodyPr/>
          <a:lstStyle/>
          <a:p>
            <a:r>
              <a:rPr lang="en-US" dirty="0" smtClean="0"/>
              <a:t>Cell diameter is rescued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96742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3681304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761892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3744395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-90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77679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326855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2851042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4335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2016017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5985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761892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3681304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3681304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4097229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4097229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71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2522333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02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1632540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64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1326946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444607" y="4397382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96" grpId="0"/>
      <p:bldP spid="98" grpId="0"/>
      <p:bldP spid="100" grpId="0"/>
      <p:bldP spid="5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 protein content is restored by testosterone co-administration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223" y="365126"/>
            <a:ext cx="8295554" cy="1325563"/>
          </a:xfrm>
        </p:spPr>
        <p:txBody>
          <a:bodyPr/>
          <a:lstStyle/>
          <a:p>
            <a:r>
              <a:rPr lang="en-US" dirty="0" smtClean="0"/>
              <a:t>Assaying 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Protein synthesis exhibits paradoxical, late increase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8406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change in pattern if normalization is foregone.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5" y="365126"/>
            <a:ext cx="9024730" cy="1325563"/>
          </a:xfrm>
        </p:spPr>
        <p:txBody>
          <a:bodyPr/>
          <a:lstStyle/>
          <a:p>
            <a:r>
              <a:rPr lang="en-US" dirty="0" smtClean="0"/>
              <a:t>Assaying 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 are few and discordant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4182670"/>
            <a:chOff x="-195208" y="2250040"/>
            <a:chExt cx="4833449" cy="4182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</a:p>
            <a:p>
              <a:pPr algn="r"/>
              <a:r>
                <a:rPr lang="en-US" dirty="0" smtClean="0"/>
                <a:t>Ten-day 1 mg/kg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6" y="2501851"/>
            <a:ext cx="5496674" cy="3956904"/>
            <a:chOff x="3647326" y="2959051"/>
            <a:chExt cx="5496674" cy="39569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2959051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6" y="5992625"/>
              <a:ext cx="549667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</a:t>
              </a:r>
            </a:p>
            <a:p>
              <a:pPr algn="r"/>
              <a:r>
                <a:rPr lang="en-US" dirty="0" smtClean="0"/>
                <a:t>Eight-day 0.6 mg/kg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-5434" y="6458755"/>
            <a:ext cx="9149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Mice have not been tested.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7183"/>
            <a:ext cx="7886700" cy="1325563"/>
          </a:xfrm>
        </p:spPr>
        <p:txBody>
          <a:bodyPr/>
          <a:lstStyle/>
          <a:p>
            <a:r>
              <a:rPr lang="en-US" dirty="0" smtClean="0"/>
              <a:t>Protein degradation correlates with phenotype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</a:t>
            </a:r>
            <a:r>
              <a:rPr lang="en-US" sz="1400" dirty="0" err="1" smtClean="0"/>
              <a:t>nM</a:t>
            </a:r>
            <a:r>
              <a:rPr lang="en-US" sz="1400" dirty="0" smtClean="0"/>
              <a:t> </a:t>
            </a:r>
            <a:r>
              <a:rPr lang="en-US" sz="1400" dirty="0" err="1" smtClean="0"/>
              <a:t>Testo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6224"/>
            <a:ext cx="7886700" cy="1325563"/>
          </a:xfrm>
        </p:spPr>
        <p:txBody>
          <a:bodyPr/>
          <a:lstStyle/>
          <a:p>
            <a:r>
              <a:rPr lang="en-US" dirty="0" smtClean="0"/>
              <a:t>Proteasome is responsible for bulk digestion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chloroquine.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of Foxo, Akt, </a:t>
            </a:r>
            <a:r>
              <a:rPr lang="en-US" dirty="0" smtClean="0"/>
              <a:t>REDD1 </a:t>
            </a:r>
            <a:r>
              <a:rPr lang="en-US" dirty="0"/>
              <a:t>was studied in observational manner.</a:t>
            </a:r>
          </a:p>
          <a:p>
            <a:r>
              <a:rPr lang="en-US" dirty="0" smtClean="0"/>
              <a:t>It may be impossible to observe dexamethasone-induced changes in insulin / IGF-I signaling without insulin stimulation.</a:t>
            </a:r>
          </a:p>
          <a:p>
            <a:r>
              <a:rPr lang="en-US" dirty="0" smtClean="0"/>
              <a:t>There is no direct method of measurement for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3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model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917825" y="3278648"/>
            <a:ext cx="1586642" cy="450689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33757" y="3668109"/>
            <a:ext cx="128093" cy="17151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2896110" y="3329295"/>
            <a:ext cx="1586642" cy="454668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 animBg="1"/>
      <p:bldP spid="15" grpId="0" animBg="1"/>
      <p:bldP spid="17" grpId="0" animBg="1"/>
      <p:bldP spid="19" grpId="0" animBg="1"/>
      <p:bldP spid="25" grpId="0" animBg="1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Mechanisms </a:t>
            </a:r>
            <a:r>
              <a:rPr lang="en-US" dirty="0" smtClean="0"/>
              <a:t>of </a:t>
            </a:r>
            <a:r>
              <a:rPr lang="en-US" dirty="0" smtClean="0"/>
              <a:t>Dexa in rats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3MH.</a:t>
            </a:r>
          </a:p>
          <a:p>
            <a:r>
              <a:rPr lang="en-US" dirty="0" smtClean="0"/>
              <a:t>Amino acid release </a:t>
            </a:r>
            <a:r>
              <a:rPr lang="en-US" dirty="0"/>
              <a:t>decreases by 80% when </a:t>
            </a:r>
            <a:r>
              <a:rPr lang="en-US" dirty="0" smtClean="0"/>
              <a:t>co-treated </a:t>
            </a:r>
            <a:r>
              <a:rPr lang="en-US" dirty="0"/>
              <a:t>with </a:t>
            </a:r>
            <a:r>
              <a:rPr lang="en-US" dirty="0" smtClean="0"/>
              <a:t>MG132.</a:t>
            </a:r>
          </a:p>
          <a:p>
            <a:r>
              <a:rPr lang="en-US" dirty="0" smtClean="0"/>
              <a:t>Two E3 </a:t>
            </a:r>
            <a:r>
              <a:rPr lang="en-US" dirty="0" smtClean="0"/>
              <a:t>ligases </a:t>
            </a:r>
            <a:r>
              <a:rPr lang="en-US" dirty="0" smtClean="0"/>
              <a:t>(“atrogenes”) upregulated.</a:t>
            </a:r>
            <a:endParaRPr lang="en-US" dirty="0" smtClean="0"/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</a:t>
            </a:r>
            <a:r>
              <a:rPr lang="en-US" dirty="0" smtClean="0"/>
              <a:t>Dexa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560897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shown to improve protein synthesis.</a:t>
            </a:r>
          </a:p>
          <a:p>
            <a:r>
              <a:rPr lang="en-US" dirty="0" smtClean="0"/>
              <a:t>Recently shown to inhibit protein degradation:</a:t>
            </a:r>
          </a:p>
          <a:p>
            <a:pPr lvl="1"/>
            <a:r>
              <a:rPr lang="en-US" dirty="0" smtClean="0"/>
              <a:t>Ferrando et al., 2003, in aging men.</a:t>
            </a:r>
          </a:p>
          <a:p>
            <a:pPr lvl="1"/>
            <a:r>
              <a:rPr lang="en-US" dirty="0" smtClean="0"/>
              <a:t>Serra</a:t>
            </a:r>
            <a:r>
              <a:rPr lang="en-US" dirty="0" smtClean="0"/>
              <a:t>, Sandor, Bhasin, et al., </a:t>
            </a:r>
            <a:r>
              <a:rPr lang="en-US" dirty="0" smtClean="0"/>
              <a:t>2013</a:t>
            </a:r>
            <a:r>
              <a:rPr lang="en-US" dirty="0" smtClean="0"/>
              <a:t>, in castrated mice.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5917</TotalTime>
  <Words>1836</Words>
  <Application>Microsoft Office PowerPoint</Application>
  <PresentationFormat>On-screen Show (4:3)</PresentationFormat>
  <Paragraphs>530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FreeSans</vt:lpstr>
      <vt:lpstr>Cabin</vt:lpstr>
      <vt:lpstr>Segoe UI</vt:lpstr>
      <vt:lpstr>Arial</vt:lpstr>
      <vt:lpstr>Droid Sans Fallback</vt:lpstr>
      <vt:lpstr>Times New Roman</vt:lpstr>
      <vt:lpstr>Office Theme</vt:lpstr>
      <vt:lpstr>A murine model of glucocorticoid myopathy alleviation using androgen therapy</vt:lpstr>
      <vt:lpstr>Glucocorticoids in humans</vt:lpstr>
      <vt:lpstr>Glucocorticoid myopathy</vt:lpstr>
      <vt:lpstr>Could testosterone help?</vt:lpstr>
      <vt:lpstr>Animal models are few and discordant</vt:lpstr>
      <vt:lpstr>Hypothesis</vt:lpstr>
      <vt:lpstr>Mechanisms of Dexa in rats</vt:lpstr>
      <vt:lpstr>Protein synthesis and Dexa</vt:lpstr>
      <vt:lpstr>Testosterone effect on atrophying muscle</vt:lpstr>
      <vt:lpstr>Hypotheses</vt:lpstr>
      <vt:lpstr>Glucocorticoids’ transcriptional effect</vt:lpstr>
      <vt:lpstr>Insulin signaling desensitization</vt:lpstr>
      <vt:lpstr>Results of Akt desensitization</vt:lpstr>
      <vt:lpstr>Even more Foxo activation</vt:lpstr>
      <vt:lpstr>Insulin desensitization </vt:lpstr>
      <vt:lpstr>Foxo as mediators of testosterone muscle protection</vt:lpstr>
      <vt:lpstr>Third hypothesis</vt:lpstr>
      <vt:lpstr>Findings</vt:lpstr>
      <vt:lpstr>In vivo test</vt:lpstr>
      <vt:lpstr>Progressive loss of body weight is alleviated by testosterone</vt:lpstr>
      <vt:lpstr>Deeper in vivo probe</vt:lpstr>
      <vt:lpstr>Net effects on body weight become evident when treated for longer</vt:lpstr>
      <vt:lpstr>Testosterone partly restores lean mass</vt:lpstr>
      <vt:lpstr>Testosterone partly restores individual muscles</vt:lpstr>
      <vt:lpstr>Conclusion so far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Lipidated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Testosterone pushes the transcriptional lever</vt:lpstr>
      <vt:lpstr>IGF-I is partly restored by testosterone co-administration</vt:lpstr>
      <vt:lpstr>Testosterone partly reverses REDD1 upregulation</vt:lpstr>
      <vt:lpstr>Akt (Ser 473) does not respond to testosterone</vt:lpstr>
      <vt:lpstr>PowerPoint Presentation</vt:lpstr>
      <vt:lpstr>Conclusions so far</vt:lpstr>
      <vt:lpstr>Hypotheses</vt:lpstr>
      <vt:lpstr>Dexa  is anabolic, pro-proliferative for the undifferentiated muscle cells</vt:lpstr>
      <vt:lpstr>Previous in vitro models</vt:lpstr>
      <vt:lpstr>Novel computer-assisted analysis</vt:lpstr>
      <vt:lpstr>Cell diameter is rescued by testosterone co-administration</vt:lpstr>
      <vt:lpstr>Total protein content is restored by testosterone co-administration</vt:lpstr>
      <vt:lpstr>Assaying protein synthesis in vitro</vt:lpstr>
      <vt:lpstr>Protein synthesis exhibits paradoxical, late increase</vt:lpstr>
      <vt:lpstr>Assaying protein degradation in vitro</vt:lpstr>
      <vt:lpstr>Protein degradation correlates with phenotype</vt:lpstr>
      <vt:lpstr>Inhibitor tests in vitro</vt:lpstr>
      <vt:lpstr>Proteasome is responsible for bulk digestion</vt:lpstr>
      <vt:lpstr>Limitations</vt:lpstr>
      <vt:lpstr>General model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266</cp:revision>
  <dcterms:created xsi:type="dcterms:W3CDTF">2015-07-04T16:17:21Z</dcterms:created>
  <dcterms:modified xsi:type="dcterms:W3CDTF">2015-07-12T05:38:24Z</dcterms:modified>
</cp:coreProperties>
</file>